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2" r:id="rId3"/>
    <p:sldId id="273" r:id="rId4"/>
    <p:sldId id="274" r:id="rId5"/>
    <p:sldId id="276" r:id="rId6"/>
    <p:sldId id="277" r:id="rId7"/>
    <p:sldId id="278" r:id="rId8"/>
    <p:sldId id="279"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2</a:t>
            </a:fld>
            <a:endParaRPr lang="en-US"/>
          </a:p>
        </p:txBody>
      </p:sp>
    </p:spTree>
    <p:extLst>
      <p:ext uri="{BB962C8B-B14F-4D97-AF65-F5344CB8AC3E}">
        <p14:creationId xmlns:p14="http://schemas.microsoft.com/office/powerpoint/2010/main" val="421437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6</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lvl="1"/>
            <a:r>
              <a:rPr lang="en-US" dirty="0"/>
              <a:t>Lecture 6: </a:t>
            </a:r>
            <a:r>
              <a:rPr lang="en-US" dirty="0" err="1"/>
              <a:t>Justiciability</a:t>
            </a:r>
            <a:r>
              <a:rPr lang="en-US" dirty="0"/>
              <a:t> – Mootness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Mootness</a:t>
            </a:r>
          </a:p>
        </p:txBody>
      </p:sp>
      <p:sp>
        <p:nvSpPr>
          <p:cNvPr id="3" name="Content Placeholder 2"/>
          <p:cNvSpPr>
            <a:spLocks noGrp="1"/>
          </p:cNvSpPr>
          <p:nvPr>
            <p:ph idx="1"/>
          </p:nvPr>
        </p:nvSpPr>
        <p:spPr>
          <a:xfrm>
            <a:off x="457200" y="1417638"/>
            <a:ext cx="8229600" cy="4983162"/>
          </a:xfrm>
        </p:spPr>
        <p:txBody>
          <a:bodyPr>
            <a:normAutofit fontScale="92500" lnSpcReduction="10000"/>
          </a:bodyPr>
          <a:lstStyle/>
          <a:p>
            <a:pPr marL="571500" indent="-457200"/>
            <a:r>
              <a:rPr lang="en-US" dirty="0"/>
              <a:t>The mootness doctrine says that a federal court will not hear a case that has become moot – a real, live controversy must exists at all stages of review, not merely when the complaint is filed. </a:t>
            </a:r>
          </a:p>
          <a:p>
            <a:pPr marL="571500" indent="-457200"/>
            <a:r>
              <a:rPr lang="en-US" dirty="0"/>
              <a:t>Both ripeness and mootness are concerned with </a:t>
            </a:r>
            <a:r>
              <a:rPr lang="en-US" i="1" dirty="0"/>
              <a:t>when</a:t>
            </a:r>
            <a:r>
              <a:rPr lang="en-US" dirty="0"/>
              <a:t> a case may be brought. </a:t>
            </a:r>
          </a:p>
          <a:p>
            <a:pPr marL="971550" lvl="1" indent="-457200"/>
            <a:r>
              <a:rPr lang="en-US" dirty="0"/>
              <a:t>Ripeness bars consideration of claims </a:t>
            </a:r>
            <a:r>
              <a:rPr lang="en-US" i="1" dirty="0"/>
              <a:t>before</a:t>
            </a:r>
            <a:r>
              <a:rPr lang="en-US" dirty="0"/>
              <a:t> they have been developed and mootness bars their consideration </a:t>
            </a:r>
            <a:r>
              <a:rPr lang="en-US" i="1" dirty="0"/>
              <a:t>after</a:t>
            </a:r>
            <a:r>
              <a:rPr lang="en-US" dirty="0"/>
              <a:t> they have been resolved.</a:t>
            </a:r>
          </a:p>
          <a:p>
            <a:pPr marL="571500" indent="-457200"/>
            <a:r>
              <a:rPr lang="en-US" dirty="0"/>
              <a:t>There are three exceptions to the mootness doctrine.</a:t>
            </a:r>
          </a:p>
          <a:p>
            <a:pPr marL="457200" lvl="1" indent="0">
              <a:buNone/>
            </a:pPr>
            <a:endParaRPr lang="en-US" dirty="0"/>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Wrongs Capable of Repetition</a:t>
            </a:r>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r>
              <a:rPr lang="en-US" dirty="0"/>
              <a:t>The first exception is </a:t>
            </a:r>
            <a:r>
              <a:rPr lang="en-US" b="1" i="1" dirty="0"/>
              <a:t>wrongs capable of repetition</a:t>
            </a:r>
            <a:r>
              <a:rPr lang="en-US" dirty="0"/>
              <a:t>, which exists where the challenged action is too short to be fully litigated and there is a reasonable expectation that the same complaining party will be subject to the same action again.</a:t>
            </a:r>
          </a:p>
          <a:p>
            <a:pPr lvl="1"/>
            <a:r>
              <a:rPr lang="en-US" dirty="0"/>
              <a:t>Some injuries occur and are over so quickly that they will always be moot before the federal court litigation process is completed.</a:t>
            </a:r>
          </a:p>
          <a:p>
            <a:pPr lvl="1"/>
            <a:r>
              <a:rPr lang="en-US" i="1" dirty="0"/>
              <a:t>Roe v. Wade</a:t>
            </a:r>
            <a:r>
              <a:rPr lang="en-US" dirty="0"/>
              <a:t> (1973) (CB 961-969, </a:t>
            </a:r>
            <a:r>
              <a:rPr lang="en-US" i="1" dirty="0"/>
              <a:t>see also</a:t>
            </a:r>
            <a:r>
              <a:rPr lang="en-US" dirty="0"/>
              <a:t> syllabus § 7.3)</a:t>
            </a:r>
          </a:p>
          <a:p>
            <a:pPr lvl="2"/>
            <a:r>
              <a:rPr lang="en-US" dirty="0"/>
              <a:t>the plaintiff was pregnant when she filed her complaint challenging the constitutionality of a state law prohibiting abortion</a:t>
            </a:r>
          </a:p>
          <a:p>
            <a:pPr lvl="2"/>
            <a:r>
              <a:rPr lang="en-US" dirty="0"/>
              <a:t>Her pregnancy ended before the case reached the Supreme Court</a:t>
            </a:r>
          </a:p>
          <a:p>
            <a:pPr lvl="2"/>
            <a:r>
              <a:rPr lang="en-US" dirty="0"/>
              <a:t>Texas argued that the case was moot because intervening circumstances (the end of the pregnancy) meant that there was no longer a live controversy (i.e., Roe was not seeking an abortion)</a:t>
            </a:r>
          </a:p>
          <a:p>
            <a:pPr lvl="2"/>
            <a:r>
              <a:rPr lang="en-US" dirty="0"/>
              <a:t>The Supreme Court refused to dismiss the case as moot because the duration of pregnancy was inherently likely to be shorter than the time required for federal court litigation and was capable of repetition</a:t>
            </a:r>
          </a:p>
        </p:txBody>
      </p:sp>
    </p:spTree>
    <p:extLst>
      <p:ext uri="{BB962C8B-B14F-4D97-AF65-F5344CB8AC3E}">
        <p14:creationId xmlns:p14="http://schemas.microsoft.com/office/powerpoint/2010/main" val="241033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Voluntary Cessation</a:t>
            </a:r>
          </a:p>
        </p:txBody>
      </p:sp>
      <p:sp>
        <p:nvSpPr>
          <p:cNvPr id="3" name="Content Placeholder 2"/>
          <p:cNvSpPr>
            <a:spLocks noGrp="1"/>
          </p:cNvSpPr>
          <p:nvPr>
            <p:ph idx="1"/>
          </p:nvPr>
        </p:nvSpPr>
        <p:spPr/>
        <p:txBody>
          <a:bodyPr>
            <a:normAutofit/>
          </a:bodyPr>
          <a:lstStyle/>
          <a:p>
            <a:r>
              <a:rPr lang="en-US" dirty="0"/>
              <a:t>The second exception is </a:t>
            </a:r>
            <a:r>
              <a:rPr lang="en-US" b="1" i="1" dirty="0"/>
              <a:t>voluntary cessation</a:t>
            </a:r>
            <a:r>
              <a:rPr lang="en-US" dirty="0"/>
              <a:t>, which says that a case should not be dismissed as moot if the defendant voluntarily ceases the allegedly improper behavior but is free to return to it at any time</a:t>
            </a:r>
          </a:p>
          <a:p>
            <a:pPr lvl="1"/>
            <a:r>
              <a:rPr lang="en-US" dirty="0"/>
              <a:t>In that instance, the case should only be deemed moot if there is no reasonable chance that the defendant could resume the offending behavior</a:t>
            </a:r>
          </a:p>
        </p:txBody>
      </p:sp>
    </p:spTree>
    <p:extLst>
      <p:ext uri="{BB962C8B-B14F-4D97-AF65-F5344CB8AC3E}">
        <p14:creationId xmlns:p14="http://schemas.microsoft.com/office/powerpoint/2010/main" val="4134595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595B9-23D5-54F2-B1D7-5DD73EA9F837}"/>
              </a:ext>
            </a:extLst>
          </p:cNvPr>
          <p:cNvSpPr>
            <a:spLocks noGrp="1"/>
          </p:cNvSpPr>
          <p:nvPr>
            <p:ph type="title"/>
          </p:nvPr>
        </p:nvSpPr>
        <p:spPr/>
        <p:txBody>
          <a:bodyPr>
            <a:normAutofit fontScale="90000"/>
          </a:bodyPr>
          <a:lstStyle/>
          <a:p>
            <a:r>
              <a:rPr lang="en-US" i="1" dirty="0"/>
              <a:t>Friends of the Earth v. Laidlaw</a:t>
            </a:r>
            <a:r>
              <a:rPr lang="en-US" dirty="0"/>
              <a:t> (2000)</a:t>
            </a:r>
            <a:endParaRPr lang="en-US" i="1" dirty="0"/>
          </a:p>
        </p:txBody>
      </p:sp>
      <p:sp>
        <p:nvSpPr>
          <p:cNvPr id="3" name="Content Placeholder 2">
            <a:extLst>
              <a:ext uri="{FF2B5EF4-FFF2-40B4-BE49-F238E27FC236}">
                <a16:creationId xmlns:a16="http://schemas.microsoft.com/office/drawing/2014/main" id="{A7175FC6-C044-96B1-3917-5C5C4AD81E96}"/>
              </a:ext>
            </a:extLst>
          </p:cNvPr>
          <p:cNvSpPr>
            <a:spLocks noGrp="1"/>
          </p:cNvSpPr>
          <p:nvPr>
            <p:ph idx="1"/>
          </p:nvPr>
        </p:nvSpPr>
        <p:spPr/>
        <p:txBody>
          <a:bodyPr>
            <a:normAutofit fontScale="92500" lnSpcReduction="20000"/>
          </a:bodyPr>
          <a:lstStyle/>
          <a:p>
            <a:r>
              <a:rPr lang="en-US" dirty="0"/>
              <a:t>Background:</a:t>
            </a:r>
          </a:p>
          <a:p>
            <a:pPr lvl="1"/>
            <a:r>
              <a:rPr lang="en-US" dirty="0"/>
              <a:t>Environmental groups sought declaratory and other relief against Laidlaw’s alleged violation of environmental regulations</a:t>
            </a:r>
          </a:p>
          <a:p>
            <a:pPr lvl="1"/>
            <a:r>
              <a:rPr lang="en-US" dirty="0"/>
              <a:t>Laidlaw voluntarily discontinued the actions at issue during the proceedings</a:t>
            </a:r>
          </a:p>
          <a:p>
            <a:r>
              <a:rPr lang="en-US" dirty="0"/>
              <a:t>Issue:</a:t>
            </a:r>
          </a:p>
          <a:p>
            <a:pPr lvl="1"/>
            <a:r>
              <a:rPr lang="en-US" dirty="0"/>
              <a:t>Can a party’s voluntary choice to discontinue potentially unlawful conduct deprive the courts of jurisdiction by rendering the issue moot?</a:t>
            </a:r>
          </a:p>
          <a:p>
            <a:pPr lvl="1"/>
            <a:r>
              <a:rPr lang="en-US" dirty="0"/>
              <a:t>If so, under what circumstances can it be rendered moot?</a:t>
            </a:r>
          </a:p>
        </p:txBody>
      </p:sp>
    </p:spTree>
    <p:extLst>
      <p:ext uri="{BB962C8B-B14F-4D97-AF65-F5344CB8AC3E}">
        <p14:creationId xmlns:p14="http://schemas.microsoft.com/office/powerpoint/2010/main" val="60949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595B9-23D5-54F2-B1D7-5DD73EA9F837}"/>
              </a:ext>
            </a:extLst>
          </p:cNvPr>
          <p:cNvSpPr>
            <a:spLocks noGrp="1"/>
          </p:cNvSpPr>
          <p:nvPr>
            <p:ph type="title"/>
          </p:nvPr>
        </p:nvSpPr>
        <p:spPr/>
        <p:txBody>
          <a:bodyPr>
            <a:normAutofit/>
          </a:bodyPr>
          <a:lstStyle/>
          <a:p>
            <a:r>
              <a:rPr lang="en-US" i="1" dirty="0"/>
              <a:t>Friends of the Earth v. Laidlaw</a:t>
            </a:r>
          </a:p>
        </p:txBody>
      </p:sp>
      <p:sp>
        <p:nvSpPr>
          <p:cNvPr id="3" name="Content Placeholder 2">
            <a:extLst>
              <a:ext uri="{FF2B5EF4-FFF2-40B4-BE49-F238E27FC236}">
                <a16:creationId xmlns:a16="http://schemas.microsoft.com/office/drawing/2014/main" id="{A7175FC6-C044-96B1-3917-5C5C4AD81E96}"/>
              </a:ext>
            </a:extLst>
          </p:cNvPr>
          <p:cNvSpPr>
            <a:spLocks noGrp="1"/>
          </p:cNvSpPr>
          <p:nvPr>
            <p:ph idx="1"/>
          </p:nvPr>
        </p:nvSpPr>
        <p:spPr/>
        <p:txBody>
          <a:bodyPr>
            <a:normAutofit fontScale="92500" lnSpcReduction="10000"/>
          </a:bodyPr>
          <a:lstStyle/>
          <a:p>
            <a:r>
              <a:rPr lang="en-US" dirty="0"/>
              <a:t>Holding:  voluntary cessation can only render a case moot under limited circumstances where there is no reasonable chance that the defendant could resume the offending behavior </a:t>
            </a:r>
          </a:p>
          <a:p>
            <a:pPr lvl="1"/>
            <a:r>
              <a:rPr lang="en-US" dirty="0"/>
              <a:t>“It is well settled that ‘a defendant’s voluntary cessation of a challenged practice does not deprive a federal court of its power to determine the legality of the practice.”  (CB 88)</a:t>
            </a:r>
          </a:p>
          <a:p>
            <a:pPr lvl="1"/>
            <a:r>
              <a:rPr lang="en-US" dirty="0"/>
              <a:t>“If [it were otherwise], the courts would be compelled to leave ‘[t]he defendant . . . free to return to [their] old ways.’”  (CB 88)</a:t>
            </a:r>
          </a:p>
        </p:txBody>
      </p:sp>
    </p:spTree>
    <p:extLst>
      <p:ext uri="{BB962C8B-B14F-4D97-AF65-F5344CB8AC3E}">
        <p14:creationId xmlns:p14="http://schemas.microsoft.com/office/powerpoint/2010/main" val="2920969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595B9-23D5-54F2-B1D7-5DD73EA9F837}"/>
              </a:ext>
            </a:extLst>
          </p:cNvPr>
          <p:cNvSpPr>
            <a:spLocks noGrp="1"/>
          </p:cNvSpPr>
          <p:nvPr>
            <p:ph type="title"/>
          </p:nvPr>
        </p:nvSpPr>
        <p:spPr/>
        <p:txBody>
          <a:bodyPr>
            <a:normAutofit/>
          </a:bodyPr>
          <a:lstStyle/>
          <a:p>
            <a:r>
              <a:rPr lang="en-US" i="1" dirty="0"/>
              <a:t>Friends of the Earth v. Laidlaw</a:t>
            </a:r>
          </a:p>
        </p:txBody>
      </p:sp>
      <p:sp>
        <p:nvSpPr>
          <p:cNvPr id="3" name="Content Placeholder 2">
            <a:extLst>
              <a:ext uri="{FF2B5EF4-FFF2-40B4-BE49-F238E27FC236}">
                <a16:creationId xmlns:a16="http://schemas.microsoft.com/office/drawing/2014/main" id="{A7175FC6-C044-96B1-3917-5C5C4AD81E96}"/>
              </a:ext>
            </a:extLst>
          </p:cNvPr>
          <p:cNvSpPr>
            <a:spLocks noGrp="1"/>
          </p:cNvSpPr>
          <p:nvPr>
            <p:ph idx="1"/>
          </p:nvPr>
        </p:nvSpPr>
        <p:spPr/>
        <p:txBody>
          <a:bodyPr>
            <a:normAutofit fontScale="92500" lnSpcReduction="10000"/>
          </a:bodyPr>
          <a:lstStyle/>
          <a:p>
            <a:r>
              <a:rPr lang="en-US" dirty="0"/>
              <a:t>Holding:  voluntary cessation can only render a case moot under limited circumstances where there is no reasonable chance that the defendant could resume the offending behavior </a:t>
            </a:r>
          </a:p>
          <a:p>
            <a:pPr lvl="1"/>
            <a:r>
              <a:rPr lang="en-US" dirty="0"/>
              <a:t>The Court reiterated the “stringent” test:</a:t>
            </a:r>
          </a:p>
          <a:p>
            <a:pPr lvl="2"/>
            <a:r>
              <a:rPr lang="en-US" dirty="0"/>
              <a:t>“‘A case might become moot if subsequent events </a:t>
            </a:r>
            <a:r>
              <a:rPr lang="en-US" b="1" dirty="0"/>
              <a:t>made it absolutely clear </a:t>
            </a:r>
            <a:r>
              <a:rPr lang="en-US" dirty="0"/>
              <a:t>that the allegedly </a:t>
            </a:r>
            <a:r>
              <a:rPr lang="en-US" b="1" dirty="0"/>
              <a:t>wrongful behavior could not reasonably be expected to recur</a:t>
            </a:r>
            <a:r>
              <a:rPr lang="en-US" dirty="0"/>
              <a:t>.’” (CB 88)</a:t>
            </a:r>
          </a:p>
          <a:p>
            <a:pPr lvl="2"/>
            <a:r>
              <a:rPr lang="en-US" dirty="0"/>
              <a:t>“The ‘heavy burden of [persuasion] . . . [that the] conduct cannot reasonably [recur] lies with the party asserting mootness.”  (CB 88)</a:t>
            </a:r>
          </a:p>
        </p:txBody>
      </p:sp>
    </p:spTree>
    <p:extLst>
      <p:ext uri="{BB962C8B-B14F-4D97-AF65-F5344CB8AC3E}">
        <p14:creationId xmlns:p14="http://schemas.microsoft.com/office/powerpoint/2010/main" val="1762066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595B9-23D5-54F2-B1D7-5DD73EA9F837}"/>
              </a:ext>
            </a:extLst>
          </p:cNvPr>
          <p:cNvSpPr>
            <a:spLocks noGrp="1"/>
          </p:cNvSpPr>
          <p:nvPr>
            <p:ph type="title"/>
          </p:nvPr>
        </p:nvSpPr>
        <p:spPr/>
        <p:txBody>
          <a:bodyPr>
            <a:normAutofit/>
          </a:bodyPr>
          <a:lstStyle/>
          <a:p>
            <a:r>
              <a:rPr lang="en-US" i="1" dirty="0"/>
              <a:t>Friends of the Earth v. Laidlaw</a:t>
            </a:r>
          </a:p>
        </p:txBody>
      </p:sp>
      <p:sp>
        <p:nvSpPr>
          <p:cNvPr id="3" name="Content Placeholder 2">
            <a:extLst>
              <a:ext uri="{FF2B5EF4-FFF2-40B4-BE49-F238E27FC236}">
                <a16:creationId xmlns:a16="http://schemas.microsoft.com/office/drawing/2014/main" id="{A7175FC6-C044-96B1-3917-5C5C4AD81E96}"/>
              </a:ext>
            </a:extLst>
          </p:cNvPr>
          <p:cNvSpPr>
            <a:spLocks noGrp="1"/>
          </p:cNvSpPr>
          <p:nvPr>
            <p:ph idx="1"/>
          </p:nvPr>
        </p:nvSpPr>
        <p:spPr/>
        <p:txBody>
          <a:bodyPr>
            <a:normAutofit fontScale="92500"/>
          </a:bodyPr>
          <a:lstStyle/>
          <a:p>
            <a:r>
              <a:rPr lang="en-US" dirty="0"/>
              <a:t>Holding:  voluntary cessation can only render a case moot under limited circumstances where there is no reasonable chance that the defendant could resume the offending behavior </a:t>
            </a:r>
          </a:p>
          <a:p>
            <a:pPr lvl="1"/>
            <a:r>
              <a:rPr lang="en-US" dirty="0"/>
              <a:t>The Court further emphasized that “a defendant claiming that its voluntary compliance moots a case bears the formidable burden of showing that it is absolutely clear the allegedly wrongful behavior could not reasonably be expected to recur.”  (CB 88)</a:t>
            </a:r>
          </a:p>
        </p:txBody>
      </p:sp>
    </p:spTree>
    <p:extLst>
      <p:ext uri="{BB962C8B-B14F-4D97-AF65-F5344CB8AC3E}">
        <p14:creationId xmlns:p14="http://schemas.microsoft.com/office/powerpoint/2010/main" val="371105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Actions</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pPr marL="514350" indent="-457200"/>
            <a:r>
              <a:rPr lang="en-US" dirty="0"/>
              <a:t>The third and final exception is for </a:t>
            </a:r>
            <a:r>
              <a:rPr lang="en-US" b="1" i="1" dirty="0"/>
              <a:t>class action suits</a:t>
            </a:r>
            <a:r>
              <a:rPr lang="en-US" dirty="0"/>
              <a:t>, and says that a class representative may continue to pursue a class action even though the representative’s controversy has become moot, as long as the claims of others in the class are still viable</a:t>
            </a:r>
          </a:p>
          <a:p>
            <a:pPr marL="514350" indent="-457200"/>
            <a:r>
              <a:rPr lang="en-US" dirty="0"/>
              <a:t>In a class action suit, a class of unnamed persons acquires a legal status separate from the interest asserted by the plaintiff,” and thus so long as the members of the class have a live controversy, the case can continue</a:t>
            </a:r>
          </a:p>
          <a:p>
            <a:pPr marL="914400" lvl="1" indent="-457200"/>
            <a:r>
              <a:rPr lang="en-US" dirty="0"/>
              <a:t>For example, in </a:t>
            </a:r>
            <a:r>
              <a:rPr lang="en-US" i="1" dirty="0"/>
              <a:t>United States Parole Commission v. </a:t>
            </a:r>
            <a:r>
              <a:rPr lang="en-US" i="1"/>
              <a:t>Geraghty</a:t>
            </a:r>
            <a:r>
              <a:rPr lang="en-US"/>
              <a:t> (1980), </a:t>
            </a:r>
            <a:r>
              <a:rPr lang="en-US" dirty="0"/>
              <a:t>a prisoner who was denied parole sought to bring a class action suit. The district court refused to certify a class action, and the plaintiff appealed. While the appeal was pending, the plaintiff was released from prison. Even though a class action never was certified, the Court held that the case was not moot because “an action brought on behalf of a class does not become moot upon expiration of the named plaintiff’s substantive claim, even though class certification has been denied. The proposed representative retains a ‘personal stake’ in obtaining class certification.”  (CB 90)</a:t>
            </a:r>
          </a:p>
          <a:p>
            <a:endParaRPr lang="en-US" dirty="0"/>
          </a:p>
        </p:txBody>
      </p:sp>
    </p:spTree>
    <p:extLst>
      <p:ext uri="{BB962C8B-B14F-4D97-AF65-F5344CB8AC3E}">
        <p14:creationId xmlns:p14="http://schemas.microsoft.com/office/powerpoint/2010/main" val="341562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3886</TotalTime>
  <Words>924</Words>
  <Application>Microsoft Office PowerPoint</Application>
  <PresentationFormat>On-screen Show (4:3)</PresentationFormat>
  <Paragraphs>43</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Constitutional Law</vt:lpstr>
      <vt:lpstr>Mootness</vt:lpstr>
      <vt:lpstr>Wrongs Capable of Repetition</vt:lpstr>
      <vt:lpstr>Voluntary Cessation</vt:lpstr>
      <vt:lpstr>Friends of the Earth v. Laidlaw (2000)</vt:lpstr>
      <vt:lpstr>Friends of the Earth v. Laidlaw</vt:lpstr>
      <vt:lpstr>Friends of the Earth v. Laidlaw</vt:lpstr>
      <vt:lpstr>Friends of the Earth v. Laidlaw</vt:lpstr>
      <vt:lpstr>Class 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2022-06-09T13:38:45Z</dcterms:modified>
</cp:coreProperties>
</file>